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9.jpg" ContentType="image/jpeg"/>
  <Override PartName="/ppt/notesSlides/notesSlide8.xml" ContentType="application/vnd.openxmlformats-officedocument.presentationml.notesSlide+xml"/>
  <Override PartName="/ppt/media/image10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8" r:id="rId3"/>
    <p:sldId id="266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010400" cy="929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37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01507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publicdomainpictures.net/en/view-image.php?image=280603&amp;picture=accountant-using-calculator" TargetMode="Externa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https://www.flickr.com/photos/cweyant/2579553642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777240" y="777240"/>
            <a:ext cx="65836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800" dirty="0">
                <a:solidFill>
                  <a:srgbClr val="111111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Kentucky Scholarship</a:t>
            </a:r>
            <a:endParaRPr lang="en-US" sz="2700" dirty="0"/>
          </a:p>
          <a:p>
            <a:pPr marL="0" indent="0">
              <a:buNone/>
            </a:pPr>
            <a:r>
              <a:rPr lang="en-US" sz="4800" dirty="0">
                <a:solidFill>
                  <a:srgbClr val="111111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Granting Organizations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04672" y="2600048"/>
            <a:ext cx="6217920" cy="124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 sz="2700" b="0">
                <a:solidFill>
                  <a:srgbClr val="00375F"/>
                </a:solidFill>
                <a:latin typeface="Baskerville Old Face"/>
              </a:defRPr>
            </a:pPr>
            <a:r>
              <a:rPr i="1" dirty="0"/>
              <a:t>Overview for</a:t>
            </a:r>
            <a:r>
              <a:rPr lang="en-US" i="1" dirty="0"/>
              <a:t> the Prichard Committee</a:t>
            </a:r>
            <a:endParaRPr lang="en-US" sz="1450" i="1" dirty="0"/>
          </a:p>
        </p:txBody>
      </p:sp>
      <p:sp>
        <p:nvSpPr>
          <p:cNvPr id="7" name="Text 5"/>
          <p:cNvSpPr/>
          <p:nvPr/>
        </p:nvSpPr>
        <p:spPr>
          <a:xfrm>
            <a:off x="804672" y="4151336"/>
            <a:ext cx="6400800" cy="1627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222222"/>
                </a:solidFill>
                <a:latin typeface="Baskerville Old Face"/>
              </a:rPr>
              <a:t>Presented by the Kentucky Secretary of State</a:t>
            </a:r>
            <a:endParaRPr lang="en-US" sz="980" dirty="0"/>
          </a:p>
          <a:p>
            <a:pPr marL="0" indent="0">
              <a:buNone/>
            </a:pPr>
            <a:r>
              <a:rPr lang="en-US" sz="2800" dirty="0">
                <a:solidFill>
                  <a:srgbClr val="222222"/>
                </a:solidFill>
                <a:latin typeface="Baskerville Old Face"/>
              </a:rPr>
              <a:t>Office of Business Services</a:t>
            </a:r>
            <a:endParaRPr lang="en-US" sz="980" dirty="0"/>
          </a:p>
          <a:p>
            <a:pPr marL="0" indent="0">
              <a:buNone/>
            </a:pPr>
            <a:r>
              <a:rPr lang="en-US" sz="2800" dirty="0">
                <a:solidFill>
                  <a:srgbClr val="222222"/>
                </a:solidFill>
                <a:latin typeface="Baskerville Old Face"/>
              </a:rPr>
              <a:t>October 2, 2026</a:t>
            </a:r>
            <a:endParaRPr lang="en-US" sz="980" dirty="0"/>
          </a:p>
        </p:txBody>
      </p:sp>
      <p:pic>
        <p:nvPicPr>
          <p:cNvPr id="9" name="Image 1" descr="/mnt/data/classroom.jpg"/>
          <p:cNvPicPr>
            <a:picLocks noChangeAspect="1"/>
          </p:cNvPicPr>
          <p:nvPr/>
        </p:nvPicPr>
        <p:blipFill>
          <a:blip r:embed="rId3"/>
          <a:srcRect t="4240" b="4240"/>
          <a:stretch/>
        </p:blipFill>
        <p:spPr>
          <a:xfrm>
            <a:off x="7476912" y="775465"/>
            <a:ext cx="3781968" cy="2530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6FDDA7F-561C-4F98-91B7-FDF2850EC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555" y="3555055"/>
            <a:ext cx="2639797" cy="25300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41C9A1C-7711-421B-A751-3CF31CD1B4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8025" y="6077655"/>
            <a:ext cx="3590855" cy="6523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Federal Framework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26 U.S.C. § 25F establishes a federal credit beginning in 2027.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49808" y="1417319"/>
            <a:ext cx="6035040" cy="449884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r>
              <a:rPr dirty="0"/>
              <a:t>➢ </a:t>
            </a:r>
            <a:r>
              <a:rPr dirty="0">
                <a:latin typeface="Baskerville Old Face" panose="02020602080505020303" pitchFamily="18" charset="0"/>
              </a:rPr>
              <a:t>Federal law</a:t>
            </a:r>
            <a:r>
              <a:rPr lang="en-US" dirty="0">
                <a:latin typeface="Baskerville Old Face" panose="02020602080505020303" pitchFamily="18" charset="0"/>
              </a:rPr>
              <a:t> and </a:t>
            </a:r>
            <a:r>
              <a:rPr dirty="0">
                <a:latin typeface="Baskerville Old Face" panose="02020602080505020303" pitchFamily="18" charset="0"/>
              </a:rPr>
              <a:t>Treasury</a:t>
            </a:r>
            <a:r>
              <a:rPr lang="en-US" dirty="0">
                <a:latin typeface="Baskerville Old Face" panose="02020602080505020303" pitchFamily="18" charset="0"/>
              </a:rPr>
              <a:t>/</a:t>
            </a:r>
            <a:r>
              <a:rPr dirty="0">
                <a:latin typeface="Baskerville Old Face" panose="02020602080505020303" pitchFamily="18" charset="0"/>
              </a:rPr>
              <a:t>IRS guidance </a:t>
            </a:r>
            <a:r>
              <a:rPr lang="en-US" dirty="0">
                <a:latin typeface="Baskerville Old Face" panose="02020602080505020303" pitchFamily="18" charset="0"/>
              </a:rPr>
              <a:t>govern</a:t>
            </a:r>
            <a:r>
              <a:rPr dirty="0">
                <a:latin typeface="Baskerville Old Face" panose="02020602080505020303" pitchFamily="18" charset="0"/>
              </a:rPr>
              <a:t> eligibility.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Beginning in 2027, individual taxpayers may claim a nonrefundable federal credit of up to $1,700 for qualifying cash contributions to listed SGOs; under the proposed rules, married couples filing jointly may claim up to $3,400 based on each spouse’s contributions.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Eligible students generally must have prior-year household income not exceeding 300% of area median gross income, adjusted for family size.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SGOs must satisfy § 25F requirements, including the 90% scholarship-spending rule, scholarships for at least 10 students who do not all attend the same school, separate accounting for qualified contributions, and eligible-use requirements.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</a:t>
            </a:r>
            <a:r>
              <a:rPr lang="en-US" dirty="0">
                <a:latin typeface="Baskerville Old Face" panose="02020602080505020303" pitchFamily="18" charset="0"/>
              </a:rPr>
              <a:t>Eligible scholarship</a:t>
            </a:r>
            <a:r>
              <a:rPr dirty="0">
                <a:latin typeface="Baskerville Old Face" panose="02020602080505020303" pitchFamily="18" charset="0"/>
              </a:rPr>
              <a:t> expenses include a broad range of K–12 educational expenses </a:t>
            </a:r>
            <a:r>
              <a:rPr sz="1900" dirty="0">
                <a:latin typeface="Baskerville Old Face" panose="02020602080505020303" pitchFamily="18" charset="0"/>
              </a:rPr>
              <a:t>permitted under </a:t>
            </a:r>
            <a:r>
              <a:rPr lang="en-US" sz="1900" dirty="0">
                <a:latin typeface="Baskerville Old Face" panose="02020602080505020303" pitchFamily="18" charset="0"/>
              </a:rPr>
              <a:t>26 U.S.C. § 530(b)(3)(A)</a:t>
            </a:r>
            <a:r>
              <a:rPr sz="1900" dirty="0">
                <a:latin typeface="Baskerville Old Face" panose="02020602080505020303" pitchFamily="18" charset="0"/>
              </a:rPr>
              <a:t>.</a:t>
            </a:r>
          </a:p>
        </p:txBody>
      </p:sp>
      <p:sp>
        <p:nvSpPr>
          <p:cNvPr id="14" name="Text 11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sz="1200" dirty="0"/>
              <a:t>Sources: 26 U.S.C. § 25F; Treasury/IRS regulations and fact sheet issued Oct. 1, 2026; proposed 30 KAR 1:060.</a:t>
            </a:r>
          </a:p>
        </p:txBody>
      </p:sp>
      <p:pic>
        <p:nvPicPr>
          <p:cNvPr id="15" name="Picture 14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7315200" y="1417320"/>
            <a:ext cx="3474720" cy="3429000"/>
          </a:xfrm>
          <a:prstGeom prst="rect">
            <a:avLst/>
          </a:prstGeom>
          <a:noFill/>
          <a:ln w="15875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A2BA39-A7C1-435D-9306-E361C00B7D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192" y="1547447"/>
            <a:ext cx="3238735" cy="31916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Kentucky Opts In Through HB 1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Kentucky elected to participate and assigned the state-list function to the Secretary of State.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49808" y="1417320"/>
            <a:ext cx="6035040" cy="3429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r>
              <a:rPr dirty="0">
                <a:latin typeface="Baskerville Old Face" panose="02020602080505020303" pitchFamily="18" charset="0"/>
              </a:rPr>
              <a:t>➢ HB 1 authorizes Kentucky’s participation in the federal § 25F program.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The legislation assigns the Secretary of State the administrative role of compiling SGOs and submitting Kentucky’s annual SGO list to the IRS.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HB 1 became effective July 15, 2026.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Kentucky filed its Advance Election Form with the IRS on July 22, 2026.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The process for inclusion on Kentucky’s annual SGO list is established in proposed 30 KAR 1:060.</a:t>
            </a:r>
          </a:p>
        </p:txBody>
      </p:sp>
      <p:sp>
        <p:nvSpPr>
          <p:cNvPr id="14" name="Text 11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F5F5F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Sources: HB 1 (2026); Kentucky Advance Election Form filed with IRS July 22, 2026.</a:t>
            </a:r>
            <a:endParaRPr lang="en-US" sz="780" dirty="0"/>
          </a:p>
        </p:txBody>
      </p:sp>
      <p:sp>
        <p:nvSpPr>
          <p:cNvPr id="16" name="Rectangle 15"/>
          <p:cNvSpPr/>
          <p:nvPr/>
        </p:nvSpPr>
        <p:spPr>
          <a:xfrm>
            <a:off x="7315200" y="1417320"/>
            <a:ext cx="3474720" cy="3429000"/>
          </a:xfrm>
          <a:prstGeom prst="rect">
            <a:avLst/>
          </a:prstGeom>
          <a:noFill/>
          <a:ln w="15875">
            <a:solidFill>
              <a:srgbClr val="DAA5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accountant_generated_crop.png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7405200" y="1507320"/>
            <a:ext cx="3294720" cy="3249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C620F0-AC67-4F2C-823E-8E714FF89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5200" y="1507320"/>
            <a:ext cx="3294720" cy="3249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698B322-19E5-454F-8706-0788399A6E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0259" y="5653978"/>
            <a:ext cx="749873" cy="71939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Three Distinct Roles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Keeping these roles separate will help avoid confusion.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777240" y="1444752"/>
            <a:ext cx="2971800" cy="3383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D4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41832" y="1700784"/>
            <a:ext cx="265176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IRS / TREASURY</a:t>
            </a:r>
            <a:endParaRPr lang="en-US" sz="1550" dirty="0"/>
          </a:p>
        </p:txBody>
      </p:sp>
      <p:sp>
        <p:nvSpPr>
          <p:cNvPr id="12" name="Shape 9"/>
          <p:cNvSpPr/>
          <p:nvPr/>
        </p:nvSpPr>
        <p:spPr>
          <a:xfrm>
            <a:off x="1051560" y="2139696"/>
            <a:ext cx="2423160" cy="0"/>
          </a:xfrm>
          <a:prstGeom prst="line">
            <a:avLst/>
          </a:prstGeom>
          <a:noFill/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1069848" y="2377440"/>
            <a:ext cx="2377440" cy="20391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dirty="0">
                <a:latin typeface="Baskerville Old Face" panose="02020602080505020303" pitchFamily="18" charset="0"/>
              </a:rPr>
              <a:t>Federal eligibility, tax-credit rules, forms, and guidance under § 25F. Treasury and IRS issued proposed and temporary regulations on October 1, 2026.</a:t>
            </a:r>
          </a:p>
        </p:txBody>
      </p:sp>
      <p:sp>
        <p:nvSpPr>
          <p:cNvPr id="14" name="Shape 11"/>
          <p:cNvSpPr/>
          <p:nvPr/>
        </p:nvSpPr>
        <p:spPr>
          <a:xfrm>
            <a:off x="4297680" y="1444752"/>
            <a:ext cx="2971800" cy="3383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D4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462272" y="1700784"/>
            <a:ext cx="265176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SECRETARY OF STATE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572000" y="2139696"/>
            <a:ext cx="2423160" cy="0"/>
          </a:xfrm>
          <a:prstGeom prst="line">
            <a:avLst/>
          </a:prstGeom>
          <a:noFill/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590288" y="2377440"/>
            <a:ext cx="2377440" cy="1463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fontScale="92500" lnSpcReduction="10000"/>
          </a:bodyPr>
          <a:lstStyle/>
          <a:p>
            <a:r>
              <a:rPr dirty="0">
                <a:latin typeface="Baskerville Old Face" panose="02020602080505020303" pitchFamily="18" charset="0"/>
              </a:rPr>
              <a:t>Receives Kentucky filings, administers the filing process, and submits Kentucky’s 2027 SGO list to the IRS by</a:t>
            </a:r>
            <a:r>
              <a:rPr lang="en-US" dirty="0">
                <a:latin typeface="Baskerville Old Face" panose="02020602080505020303" pitchFamily="18" charset="0"/>
              </a:rPr>
              <a:t> January 1</a:t>
            </a:r>
            <a:r>
              <a:rPr dirty="0">
                <a:latin typeface="Baskerville Old Face" panose="02020602080505020303" pitchFamily="18" charset="0"/>
              </a:rPr>
              <a:t>, 2027.</a:t>
            </a:r>
          </a:p>
        </p:txBody>
      </p:sp>
      <p:sp>
        <p:nvSpPr>
          <p:cNvPr id="18" name="Shape 15"/>
          <p:cNvSpPr/>
          <p:nvPr/>
        </p:nvSpPr>
        <p:spPr>
          <a:xfrm>
            <a:off x="7818120" y="1444752"/>
            <a:ext cx="2971800" cy="33832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D4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7982712" y="1700784"/>
            <a:ext cx="2651760" cy="32918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SGOs </a:t>
            </a:r>
            <a:endParaRPr lang="en-US" sz="1550" dirty="0"/>
          </a:p>
        </p:txBody>
      </p:sp>
      <p:sp>
        <p:nvSpPr>
          <p:cNvPr id="20" name="Shape 17"/>
          <p:cNvSpPr/>
          <p:nvPr/>
        </p:nvSpPr>
        <p:spPr>
          <a:xfrm>
            <a:off x="8092440" y="2139696"/>
            <a:ext cx="2423160" cy="0"/>
          </a:xfrm>
          <a:prstGeom prst="line">
            <a:avLst/>
          </a:prstGeom>
          <a:noFill/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110728" y="2112264"/>
            <a:ext cx="2377440" cy="2825489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Autofit/>
          </a:bodyPr>
          <a:lstStyle/>
          <a:p>
            <a:pPr algn="ctr"/>
            <a:r>
              <a:rPr lang="en-US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Listed SGOs may receive qualified contributions beginning in 2027, award scholarships, maintain required accounts, and obtain their own legal, tax, fundraising, and compliance advice.</a:t>
            </a:r>
            <a:endParaRPr lang="en-US" dirty="0"/>
          </a:p>
        </p:txBody>
      </p:sp>
      <p:sp>
        <p:nvSpPr>
          <p:cNvPr id="22" name="Text 19"/>
          <p:cNvSpPr/>
          <p:nvPr/>
        </p:nvSpPr>
        <p:spPr>
          <a:xfrm>
            <a:off x="1188720" y="5257800"/>
            <a:ext cx="9418320" cy="3840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The SOS can explain the Kentucky filing pathway; it cannot substitute for the IRS, Treasury, or private counsel.</a:t>
            </a:r>
            <a:endParaRPr lang="en-US" sz="1450" dirty="0"/>
          </a:p>
        </p:txBody>
      </p:sp>
      <p:pic>
        <p:nvPicPr>
          <p:cNvPr id="23" name="Picture 22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Update: New Federal Guidance Issued October 1</a:t>
            </a:r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Baskerville Old Face"/>
                <a:ea typeface="+mn-ea"/>
                <a:cs typeface="+mn-cs"/>
              </a:rPr>
              <a:t>Kentucky Secretary of State • Office of Business Services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55555"/>
                </a:solidFill>
                <a:effectLst/>
                <a:uLnTx/>
                <a:uFillTx/>
                <a:latin typeface="Baskerville Old Face"/>
                <a:ea typeface="+mn-ea"/>
                <a:cs typeface="+mn-cs"/>
              </a:rPr>
              <a:t>Scholarship Granting Organizations</a:t>
            </a:r>
            <a:endParaRPr kumimoji="0" lang="en-US" sz="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Text 7"/>
          <p:cNvSpPr/>
          <p:nvPr/>
        </p:nvSpPr>
        <p:spPr>
          <a:xfrm>
            <a:off x="850392" y="1075475"/>
            <a:ext cx="10168128" cy="37728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lvl="0"/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➢ </a:t>
            </a:r>
            <a:r>
              <a:rPr lang="en-US" dirty="0">
                <a:solidFill>
                  <a:prstClr val="black"/>
                </a:solidFill>
                <a:latin typeface="Baskerville Old Face" panose="02020602080505020303" pitchFamily="18" charset="0"/>
              </a:rPr>
              <a:t>Temporary regulations establish immediate procedures for state SGO submissions, separate SGO registration directly with IRS, assignment of donor numbers, acknowledgements, and reporting of qualified contributions.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lvl="0"/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➢ </a:t>
            </a:r>
            <a:r>
              <a:rPr lang="en-US" dirty="0">
                <a:solidFill>
                  <a:prstClr val="black"/>
                </a:solidFill>
                <a:latin typeface="Baskerville Old Face" panose="02020602080505020303" pitchFamily="18" charset="0"/>
              </a:rPr>
              <a:t>Proposed regulations address substantive requirements including student eligibility, SGO operations, segregated-account and safe-harbor rules, audits, and program administration.</a:t>
            </a:r>
          </a:p>
          <a:p>
            <a:pPr lvl="0"/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lvl="0"/>
            <a:r>
              <a:rPr lang="en-US" dirty="0">
                <a:solidFill>
                  <a:prstClr val="black"/>
                </a:solidFill>
                <a:latin typeface="Baskerville Old Face" panose="02020602080505020303" pitchFamily="18" charset="0"/>
              </a:rPr>
              <a:t>➢The proposed regulations do not provide specific additional guidance on eligible educational expenses beyond the statutory cross-reference to 26 U.S.C. § 530(b)(3)(A).</a:t>
            </a:r>
          </a:p>
          <a:p>
            <a:pPr lvl="0"/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➢ Prepare early. Form or identify an eligible nonprofit, obtain an IRS § 501(c)(3) determination letter, and file the SGO Declaration with SOS by November 30 under the proposed Kentucky regulation.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  <a:p>
            <a:pPr lvl="0"/>
            <a:r>
              <a: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➢ </a:t>
            </a:r>
            <a:r>
              <a:rPr lang="en-US" dirty="0">
                <a:solidFill>
                  <a:prstClr val="black"/>
                </a:solidFill>
                <a:latin typeface="Baskerville Old Face" panose="02020602080505020303" pitchFamily="18" charset="0"/>
              </a:rPr>
              <a:t>Treasury states that taxpayers, states, and SGOs may rely on the proposed regulations for qualified contributions beginning January 1, 2027.</a:t>
            </a: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Baskerville Old Face" panose="02020602080505020303" pitchFamily="18" charset="0"/>
              <a:ea typeface="+mn-ea"/>
              <a:cs typeface="+mn-cs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170432" y="5303520"/>
            <a:ext cx="969264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pPr algn="ctr"/>
            <a:r>
              <a:rPr lang="en-US" b="1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New federal certification requirements are under review.</a:t>
            </a:r>
            <a:endParaRPr lang="en-US" b="1" dirty="0">
              <a:solidFill>
                <a:srgbClr val="222222"/>
              </a:solidFill>
              <a:latin typeface="Baskerville Old Face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417320" y="5303520"/>
            <a:ext cx="918972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13" name="Picture 12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627DD03-FCFF-4774-ADD3-711C1B56A203}"/>
              </a:ext>
            </a:extLst>
          </p:cNvPr>
          <p:cNvSpPr txBox="1"/>
          <p:nvPr/>
        </p:nvSpPr>
        <p:spPr>
          <a:xfrm>
            <a:off x="685800" y="941832"/>
            <a:ext cx="9921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Baskerville Old Face" panose="02020602080505020303" pitchFamily="18" charset="0"/>
                <a:ea typeface="+mn-ea"/>
                <a:cs typeface="+mn-cs"/>
              </a:rPr>
              <a:t>Treasury and IRS released proposed and temporary regulations for the 2027 launch.</a:t>
            </a: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33FCA38-B6C0-45DD-9C04-5EACC81E497E}"/>
              </a:ext>
            </a:extLst>
          </p:cNvPr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Source: Treasury/IRS temporary and proposed regulations; Treasury-Department of Education FSTC FAQ (Oct.1, 2026). </a:t>
            </a:r>
            <a:endParaRPr kumimoji="0" lang="en-US" sz="7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501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The Secretary of State’s Role—and Its Limits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The SGO filing process </a:t>
            </a: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is primarily ministerial, not an independent federal tax compliance determination.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777240" y="1261872"/>
            <a:ext cx="484632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What our office can clarify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868680" y="1719072"/>
            <a:ext cx="475488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dirty="0"/>
              <a:t>➢ </a:t>
            </a:r>
            <a:r>
              <a:rPr dirty="0">
                <a:latin typeface="Baskerville Old Face" panose="02020602080505020303" pitchFamily="18" charset="0"/>
              </a:rPr>
              <a:t>Declaration form and filing process</a:t>
            </a:r>
          </a:p>
          <a:p>
            <a:pPr>
              <a:lnSpc>
                <a:spcPct val="150000"/>
              </a:lnSpc>
            </a:pPr>
            <a:r>
              <a:rPr dirty="0">
                <a:latin typeface="Baskerville Old Face" panose="02020602080505020303" pitchFamily="18" charset="0"/>
              </a:rPr>
              <a:t>➢ State deadline and filing fee</a:t>
            </a:r>
          </a:p>
          <a:p>
            <a:pPr>
              <a:lnSpc>
                <a:spcPct val="150000"/>
              </a:lnSpc>
            </a:pPr>
            <a:r>
              <a:rPr dirty="0">
                <a:latin typeface="Baskerville Old Face" panose="02020602080505020303" pitchFamily="18" charset="0"/>
              </a:rPr>
              <a:t>➢ Annual audit filing requirement</a:t>
            </a:r>
          </a:p>
          <a:p>
            <a:pPr>
              <a:lnSpc>
                <a:spcPct val="150000"/>
              </a:lnSpc>
            </a:pPr>
            <a:r>
              <a:rPr dirty="0">
                <a:latin typeface="Baskerville Old Face" panose="02020602080505020303" pitchFamily="18" charset="0"/>
              </a:rPr>
              <a:t>➢ How Kentucky’s SGO list is submitted to IRS</a:t>
            </a:r>
          </a:p>
        </p:txBody>
      </p:sp>
      <p:sp>
        <p:nvSpPr>
          <p:cNvPr id="12" name="Text 9"/>
          <p:cNvSpPr/>
          <p:nvPr/>
        </p:nvSpPr>
        <p:spPr>
          <a:xfrm>
            <a:off x="6400800" y="1261871"/>
            <a:ext cx="5184648" cy="502911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Autofit/>
          </a:bodyPr>
          <a:lstStyle/>
          <a:p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Questions governed by federal law or private decisions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6492240" y="1719072"/>
            <a:ext cx="4572000" cy="24231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8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Federal tax-exempt eligibility, scholarship and expense eligibility, and household income verification (AMI)
</a:t>
            </a: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Donor, school, or family tax advice
</a:t>
            </a: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Fundraising, organizational, or program strategy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F5F5F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Source: proposed 30 KAR 1:060, Section 2(5); proposed federal regulations under 26 U.S.C. § 25F. </a:t>
            </a:r>
            <a:endParaRPr lang="en-US" sz="780" dirty="0"/>
          </a:p>
        </p:txBody>
      </p:sp>
      <p:pic>
        <p:nvPicPr>
          <p:cNvPr id="17" name="Picture 16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Initial Declaration Filing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For inclusion on Kentucky’s annual SGO list.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868680" y="1298447"/>
            <a:ext cx="5669280" cy="441655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dirty="0"/>
              <a:t>➢ </a:t>
            </a:r>
            <a:r>
              <a:rPr dirty="0">
                <a:latin typeface="Baskerville Old Face" panose="02020602080505020303" pitchFamily="18" charset="0"/>
              </a:rPr>
              <a:t>File the Declaration of Scholarship Granting Organization using the exact legal name of the nonprofit entity with the Secretary of State affirming § 25F compliance.</a:t>
            </a:r>
          </a:p>
          <a:p>
            <a:r>
              <a:rPr dirty="0">
                <a:latin typeface="Baskerville Old Face" panose="02020602080505020303" pitchFamily="18" charset="0"/>
              </a:rPr>
              <a:t>➢ Attach a favorable IRS determination letter recognizing § 501(c)(3) status.</a:t>
            </a:r>
          </a:p>
          <a:p>
            <a:r>
              <a:rPr dirty="0">
                <a:latin typeface="Baskerville Old Face" panose="02020602080505020303" pitchFamily="18" charset="0"/>
              </a:rPr>
              <a:t>➢ Pay the $15 declaration filing fee.</a:t>
            </a:r>
          </a:p>
          <a:p>
            <a:r>
              <a:rPr dirty="0">
                <a:latin typeface="Baskerville Old Face" panose="02020602080505020303" pitchFamily="18" charset="0"/>
              </a:rPr>
              <a:t>➢ Proposed 30 KAR 1:060 uses November 30 as Kentucky’s annual declaration deadline. </a:t>
            </a:r>
          </a:p>
        </p:txBody>
      </p:sp>
      <p:sp>
        <p:nvSpPr>
          <p:cNvPr id="15" name="Text 12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F5F5F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Source: proposed 30 KAR 1:060, Section 2.</a:t>
            </a:r>
            <a:endParaRPr lang="en-US" sz="780" dirty="0"/>
          </a:p>
        </p:txBody>
      </p:sp>
      <p:pic>
        <p:nvPicPr>
          <p:cNvPr id="16" name="Picture 15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629400" y="5823673"/>
            <a:ext cx="363931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/>
              <a:t>Declaration requires IRS determination letter and $15 fee.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FAB28F-972C-4F65-9AC1-20D37EC9A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8896" y="594297"/>
            <a:ext cx="3118104" cy="500176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Annual CPA Audit Filing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Applies beginning in the calendar year after inclusion on the IRS list.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Shape 7"/>
          <p:cNvSpPr/>
          <p:nvPr/>
        </p:nvSpPr>
        <p:spPr>
          <a:xfrm>
            <a:off x="822960" y="1170432"/>
            <a:ext cx="5074920" cy="40690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9D4E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1097280" y="1481328"/>
            <a:ext cx="4526280" cy="3017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After First Year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1143000" y="1965960"/>
            <a:ext cx="4434840" cy="21945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Annual independent audit prepared by a licensed certified public accountant.
</a:t>
            </a: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Filed with the Secretary of State no later than November 30.
</a:t>
            </a:r>
            <a:r>
              <a:rPr lang="en-US" sz="2000" b="1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➢ </a:t>
            </a:r>
            <a:r>
              <a:rPr lang="en-US" sz="20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Audit filing is accompanied by a separate $15 filing fee.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F5F5F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Source: proposed 30 KAR 1:060, Section 3.</a:t>
            </a:r>
            <a:endParaRPr lang="en-US" sz="780" dirty="0"/>
          </a:p>
        </p:txBody>
      </p:sp>
      <p:pic>
        <p:nvPicPr>
          <p:cNvPr id="18" name="Picture 17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rcRect/>
          <a:stretch/>
        </p:blipFill>
        <p:spPr>
          <a:xfrm>
            <a:off x="6374423" y="1481328"/>
            <a:ext cx="3807069" cy="3248933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291072" y="1417320"/>
            <a:ext cx="3977639" cy="3401568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91072" y="4965192"/>
            <a:ext cx="3977639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002060"/>
                </a:solidFill>
                <a:latin typeface="Baskerville Old Face"/>
              </a:rPr>
              <a:t>Independent CPA audit filed after the first year on the IRS list.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What the Audit Verifies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528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4A4A4A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The CPA audit is the annual compliance checkpoint.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841248" y="1234440"/>
            <a:ext cx="5806440" cy="3749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dirty="0"/>
              <a:t>➢ </a:t>
            </a:r>
            <a:r>
              <a:rPr dirty="0">
                <a:latin typeface="Baskerville Old Face" panose="02020602080505020303" pitchFamily="18" charset="0"/>
              </a:rPr>
              <a:t>Scholarships awarded to at least ten eligible students who did not all attend the same school.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At least 90% of income used for scholarships during the year.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Scholarship funds used only for eligible expenses under 26 U.S.C. § 530(b)(3)(A).</a:t>
            </a: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Household-income verification, statutory priority rules, prohibition on earmarking, separate-account requirements, and continued § 501(c)(3) qualification.</a:t>
            </a:r>
          </a:p>
        </p:txBody>
      </p:sp>
      <p:pic>
        <p:nvPicPr>
          <p:cNvPr id="11" name="Image 1"/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/>
          <a:stretch/>
        </p:blipFill>
        <p:spPr>
          <a:xfrm>
            <a:off x="7086600" y="1378744"/>
            <a:ext cx="3794760" cy="213455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7086600" y="3794759"/>
            <a:ext cx="3794760" cy="16642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7333488" y="3968495"/>
            <a:ext cx="3291840" cy="1307593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The audit verifies the SGO’s compliance with federal law; it does not make the school a direct recipient of the federal credit.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685800" y="617220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5F5F5F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Source: proposed 30 KAR 1:060, Section 3(3).</a:t>
            </a:r>
            <a:endParaRPr lang="en-US" sz="780" dirty="0"/>
          </a:p>
        </p:txBody>
      </p:sp>
      <p:pic>
        <p:nvPicPr>
          <p:cNvPr id="15" name="Picture 14" descr="6d4c2c88-2fd5-4246-a70a-77c77eb63b4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85800" y="347472"/>
            <a:ext cx="10332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1C1C1C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What Stakeholders Can Do Now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704088" y="850392"/>
            <a:ext cx="9875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9" name="Text 6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850392" y="1075475"/>
            <a:ext cx="10168128" cy="37728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r>
              <a:rPr lang="en-US" dirty="0"/>
              <a:t>➢ </a:t>
            </a:r>
            <a:r>
              <a:rPr dirty="0">
                <a:latin typeface="Baskerville Old Face" panose="02020602080505020303" pitchFamily="18" charset="0"/>
              </a:rPr>
              <a:t>Review the new federal guidance. Treasury and IRS issued proposed and temporary regulations on October 1, 2026.</a:t>
            </a:r>
            <a:endParaRPr lang="en-US" dirty="0">
              <a:latin typeface="Baskerville Old Face" panose="02020602080505020303" pitchFamily="18" charset="0"/>
            </a:endParaRP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Determine whether your organization is prepared to participate. Legal structure, governance, fundraising, scholarship administration, and compliance are critical.</a:t>
            </a:r>
            <a:endParaRPr lang="en-US" dirty="0">
              <a:latin typeface="Baskerville Old Face" panose="02020602080505020303" pitchFamily="18" charset="0"/>
            </a:endParaRP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Prepare early. Form or identify an eligible nonprofit, obtain an IRS § 501(c)(3) determination letter, and file the SGO Declaration with SOS by November 30 under the proposed Kentucky regulation.</a:t>
            </a:r>
            <a:endParaRPr lang="en-US" dirty="0">
              <a:latin typeface="Baskerville Old Face" panose="02020602080505020303" pitchFamily="18" charset="0"/>
            </a:endParaRP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Build federal compliance into program design, including student eligibility, qualified expenses, accounting, acknowledgements, reporting, and audit requirements.</a:t>
            </a:r>
            <a:endParaRPr lang="en-US" dirty="0">
              <a:latin typeface="Baskerville Old Face" panose="02020602080505020303" pitchFamily="18" charset="0"/>
            </a:endParaRPr>
          </a:p>
          <a:p>
            <a:endParaRPr dirty="0">
              <a:latin typeface="Baskerville Old Face" panose="02020602080505020303" pitchFamily="18" charset="0"/>
            </a:endParaRPr>
          </a:p>
          <a:p>
            <a:r>
              <a:rPr dirty="0">
                <a:latin typeface="Baskerville Old Face" panose="02020602080505020303" pitchFamily="18" charset="0"/>
              </a:rPr>
              <a:t>➢ </a:t>
            </a:r>
            <a:r>
              <a:rPr lang="en-US" dirty="0">
                <a:latin typeface="Baskerville Old Face" panose="02020602080505020303" pitchFamily="18" charset="0"/>
              </a:rPr>
              <a:t>Identify potential roles. Organizations may participate directly as SGOs, provide operating or philanthropic support, connect eligible families and schools with participating SGOs, or help disseminate accurate program information.</a:t>
            </a:r>
            <a:endParaRPr dirty="0">
              <a:latin typeface="Baskerville Old Face" panose="02020602080505020303" pitchFamily="18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1170432" y="5303520"/>
            <a:ext cx="9692640" cy="4572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pPr lvl="0" algn="ctr">
              <a:defRPr/>
            </a:pPr>
            <a:r>
              <a:rPr lang="en-US" b="1">
                <a:solidFill>
                  <a:srgbClr val="222222"/>
                </a:solidFill>
                <a:latin typeface="Baskerville Old Face" pitchFamily="34" charset="0"/>
                <a:ea typeface="Aptos" pitchFamily="34" charset="-122"/>
                <a:cs typeface="Aptos" pitchFamily="34" charset="-120"/>
              </a:rPr>
              <a:t>Kentucky has the opportunity—but stakeholders must organize, fundraise, and follow through.</a:t>
            </a:r>
            <a:endParaRPr lang="en-US" sz="1350" dirty="0">
              <a:solidFill>
                <a:prstClr val="black"/>
              </a:solidFill>
            </a:endParaRPr>
          </a:p>
        </p:txBody>
      </p:sp>
      <p:sp>
        <p:nvSpPr>
          <p:cNvPr id="12" name="Text 9"/>
          <p:cNvSpPr/>
          <p:nvPr/>
        </p:nvSpPr>
        <p:spPr>
          <a:xfrm>
            <a:off x="1417320" y="5303520"/>
            <a:ext cx="918972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/>
            <a:endParaRPr lang="en-US" b="1" dirty="0">
              <a:solidFill>
                <a:srgbClr val="222222"/>
              </a:solidFill>
              <a:latin typeface="Baskerville Old Face" pitchFamily="34" charset="0"/>
              <a:ea typeface="Aptos" pitchFamily="34" charset="-122"/>
              <a:cs typeface="Aptos" pitchFamily="34" charset="-120"/>
            </a:endParaRPr>
          </a:p>
        </p:txBody>
      </p:sp>
      <p:pic>
        <p:nvPicPr>
          <p:cNvPr id="13" name="Picture 12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640" y="5639860"/>
            <a:ext cx="749808" cy="71720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E8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3152" cy="6858000"/>
          </a:xfrm>
          <a:prstGeom prst="rect">
            <a:avLst/>
          </a:prstGeom>
          <a:solidFill>
            <a:srgbClr val="D5A812"/>
          </a:solidFill>
          <a:ln w="12700">
            <a:solidFill>
              <a:srgbClr val="D5A81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73152" y="4572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" y="6812280"/>
            <a:ext cx="12070080" cy="0"/>
          </a:xfrm>
          <a:prstGeom prst="line">
            <a:avLst/>
          </a:prstGeom>
          <a:noFill/>
          <a:ln w="12700">
            <a:solidFill>
              <a:srgbClr val="B7C6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868680" y="1225296"/>
            <a:ext cx="10332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dirty="0">
                <a:solidFill>
                  <a:srgbClr val="111111"/>
                </a:solidFill>
                <a:latin typeface="Baskerville Old Face" pitchFamily="34" charset="0"/>
                <a:ea typeface="Aptos Display" pitchFamily="34" charset="-122"/>
                <a:cs typeface="Aptos Display" pitchFamily="34" charset="-120"/>
              </a:rPr>
              <a:t>Thank You!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2194560" y="2103120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333333"/>
                </a:solidFill>
                <a:latin typeface="Baskerville Old Face"/>
              </a:rPr>
              <a:t>Please feel free to contact us directly with additional questions, concerns, or suggestions.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965960" y="2971800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Michael Wilson – Executive Director of Business Services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Deputy General Counsel</a:t>
            </a:r>
            <a:endParaRPr lang="en-US" sz="2000" dirty="0"/>
          </a:p>
          <a:p>
            <a:pPr marL="0" indent="0">
              <a:buNone/>
            </a:pPr>
            <a:r>
              <a:rPr lang="en-US" sz="2000">
                <a:solidFill>
                  <a:srgbClr val="111111"/>
                </a:solidFill>
                <a:latin typeface="Baskerville Old Face"/>
              </a:rPr>
              <a:t>mwilson@sos.ky</a:t>
            </a: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.gov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(502) 782-7422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46520" y="297180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Kentucky</a:t>
            </a:r>
            <a:r>
              <a:rPr lang="en-US" sz="1600" dirty="0">
                <a:solidFill>
                  <a:srgbClr val="111111"/>
                </a:solidFill>
                <a:latin typeface="Baskerville Old Face"/>
              </a:rPr>
              <a:t> </a:t>
            </a:r>
            <a:r>
              <a:rPr lang="en-US" sz="2000" dirty="0">
                <a:solidFill>
                  <a:srgbClr val="111111"/>
                </a:solidFill>
                <a:latin typeface="Baskerville Old Face"/>
              </a:rPr>
              <a:t>Secretary of State</a:t>
            </a:r>
            <a:endParaRPr lang="en-US" sz="2000" dirty="0"/>
          </a:p>
          <a:p>
            <a:pPr marL="0" indent="0">
              <a:buNone/>
            </a:pPr>
            <a:r>
              <a:rPr lang="en-US" sz="1600" dirty="0">
                <a:solidFill>
                  <a:srgbClr val="111111"/>
                </a:solidFill>
                <a:latin typeface="Baskerville Old Face"/>
              </a:rPr>
              <a:t>Office of Business Services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685800" y="6483096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Kentucky Secretary of State • Office of Business Services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5943600" y="6483096"/>
            <a:ext cx="3657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55555"/>
                </a:solidFill>
                <a:latin typeface="Baskerville Old Face"/>
              </a:rPr>
              <a:t>Scholarship Granting Organizations</a:t>
            </a:r>
            <a:endParaRPr lang="en-US" sz="850" dirty="0"/>
          </a:p>
        </p:txBody>
      </p:sp>
      <p:pic>
        <p:nvPicPr>
          <p:cNvPr id="12" name="Picture 11" descr="6d4c2c88-2fd5-4246-a70a-77c77eb63b4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240" y="4525684"/>
            <a:ext cx="1234440" cy="118076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609</TotalTime>
  <Words>1460</Words>
  <Application>Microsoft Office PowerPoint</Application>
  <PresentationFormat>Widescreen</PresentationFormat>
  <Paragraphs>138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Baskerville Old Face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Kentucky Secretary of State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Kentucky Scholarship Granting Organizations</dc:title>
  <dc:subject>Kentucky SGO Superintendent Briefing</dc:subject>
  <dc:creator>Michael Wilson</dc:creator>
  <cp:lastModifiedBy>Michael Wilson</cp:lastModifiedBy>
  <cp:revision>44</cp:revision>
  <cp:lastPrinted>2026-09-08T16:17:37Z</cp:lastPrinted>
  <dcterms:created xsi:type="dcterms:W3CDTF">2026-08-19T13:29:22Z</dcterms:created>
  <dcterms:modified xsi:type="dcterms:W3CDTF">2026-10-01T18:58:54Z</dcterms:modified>
</cp:coreProperties>
</file>